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4"/>
  </p:notesMasterIdLst>
  <p:sldIdLst>
    <p:sldId id="256" r:id="rId2"/>
    <p:sldId id="458" r:id="rId3"/>
    <p:sldId id="567" r:id="rId4"/>
    <p:sldId id="572" r:id="rId5"/>
    <p:sldId id="506" r:id="rId6"/>
    <p:sldId id="619" r:id="rId7"/>
    <p:sldId id="609" r:id="rId8"/>
    <p:sldId id="610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8" r:id="rId17"/>
    <p:sldId id="629" r:id="rId18"/>
    <p:sldId id="562" r:id="rId19"/>
    <p:sldId id="387" r:id="rId20"/>
    <p:sldId id="630" r:id="rId21"/>
    <p:sldId id="631" r:id="rId22"/>
    <p:sldId id="440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06F7E"/>
    <a:srgbClr val="009644"/>
    <a:srgbClr val="FFFFCC"/>
    <a:srgbClr val="99FF66"/>
    <a:srgbClr val="7EC234"/>
    <a:srgbClr val="EAEAEA"/>
    <a:srgbClr val="FF66CC"/>
    <a:srgbClr val="00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5233" autoAdjust="0"/>
  </p:normalViewPr>
  <p:slideViewPr>
    <p:cSldViewPr>
      <p:cViewPr varScale="1">
        <p:scale>
          <a:sx n="98" d="100"/>
          <a:sy n="98" d="100"/>
        </p:scale>
        <p:origin x="19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11E6E-70FF-4E8C-8BDB-AF8937713211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5969E9A7-AFAD-450A-BA98-3CD1C58CE7C2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dirty="0">
              <a:effectLst/>
              <a:cs typeface="B Titr" pitchFamily="2" charset="-78"/>
            </a:rPr>
            <a:t>دستگاههای اجرایی استانی</a:t>
          </a:r>
        </a:p>
        <a:p>
          <a:pPr rtl="1"/>
          <a:r>
            <a:rPr lang="fa-IR" sz="1100" dirty="0">
              <a:solidFill>
                <a:srgbClr val="C00000"/>
              </a:solidFill>
              <a:effectLst/>
              <a:cs typeface="B Titr" pitchFamily="2" charset="-78"/>
            </a:rPr>
            <a:t>(ظرف مدت 30روز  بعد از اتمام ماه)</a:t>
          </a:r>
        </a:p>
      </dgm:t>
    </dgm:pt>
    <dgm:pt modelId="{966CAA69-7FE7-4C24-81AB-2C78D0009C45}" type="parTrans" cxnId="{52FE609F-C5C0-40CA-99FB-EC241E2ED3D5}">
      <dgm:prSet/>
      <dgm:spPr/>
      <dgm:t>
        <a:bodyPr/>
        <a:lstStyle/>
        <a:p>
          <a:pPr rtl="1"/>
          <a:endParaRPr lang="fa-IR"/>
        </a:p>
      </dgm:t>
    </dgm:pt>
    <dgm:pt modelId="{B6B14DAF-AE3B-4CD8-A0B4-6D692D0051F9}" type="sibTrans" cxnId="{52FE609F-C5C0-40CA-99FB-EC241E2ED3D5}">
      <dgm:prSet/>
      <dgm:spPr/>
      <dgm:t>
        <a:bodyPr/>
        <a:lstStyle/>
        <a:p>
          <a:pPr rtl="1"/>
          <a:endParaRPr lang="fa-IR"/>
        </a:p>
      </dgm:t>
    </dgm:pt>
    <dgm:pt modelId="{25807F40-3702-4ECB-8CA0-11889AD32257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dirty="0">
              <a:effectLst/>
              <a:cs typeface="B Titr" pitchFamily="2" charset="-78"/>
            </a:rPr>
            <a:t>ادارات کل امور اقتصادی و دارایی استان ها</a:t>
          </a:r>
        </a:p>
      </dgm:t>
    </dgm:pt>
    <dgm:pt modelId="{451C1EEA-48B2-4D85-B577-E008E9C356E1}" type="parTrans" cxnId="{5ADF95B2-FA7E-48AA-865D-4AF1D17F0416}">
      <dgm:prSet/>
      <dgm:spPr/>
      <dgm:t>
        <a:bodyPr/>
        <a:lstStyle/>
        <a:p>
          <a:pPr rtl="1"/>
          <a:endParaRPr lang="fa-IR"/>
        </a:p>
      </dgm:t>
    </dgm:pt>
    <dgm:pt modelId="{67B6476E-BD3B-4ADC-9AD7-052B86A472E9}" type="sibTrans" cxnId="{5ADF95B2-FA7E-48AA-865D-4AF1D17F0416}">
      <dgm:prSet/>
      <dgm:spPr/>
      <dgm:t>
        <a:bodyPr/>
        <a:lstStyle/>
        <a:p>
          <a:pPr rtl="1"/>
          <a:endParaRPr lang="fa-IR"/>
        </a:p>
      </dgm:t>
    </dgm:pt>
    <dgm:pt modelId="{9B76351C-EA02-4DC3-8D5E-A0934AC79D5C}" type="pres">
      <dgm:prSet presAssocID="{AA611E6E-70FF-4E8C-8BDB-AF8937713211}" presName="CompostProcess" presStyleCnt="0">
        <dgm:presLayoutVars>
          <dgm:dir/>
          <dgm:resizeHandles val="exact"/>
        </dgm:presLayoutVars>
      </dgm:prSet>
      <dgm:spPr/>
    </dgm:pt>
    <dgm:pt modelId="{868A17F8-7A44-437D-8C8E-1ABDB4C6416B}" type="pres">
      <dgm:prSet presAssocID="{AA611E6E-70FF-4E8C-8BDB-AF8937713211}" presName="arrow" presStyleLbl="bgShp" presStyleIdx="0" presStyleCnt="1" custScaleX="11103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43664218-9E73-441F-A6ED-18A69C8A9259}" type="pres">
      <dgm:prSet presAssocID="{AA611E6E-70FF-4E8C-8BDB-AF8937713211}" presName="linearProcess" presStyleCnt="0"/>
      <dgm:spPr/>
    </dgm:pt>
    <dgm:pt modelId="{4B833B85-6668-4BDD-BAFA-4C00BCC6596F}" type="pres">
      <dgm:prSet presAssocID="{5969E9A7-AFAD-450A-BA98-3CD1C58CE7C2}" presName="textNode" presStyleLbl="node1" presStyleIdx="0" presStyleCnt="2" custScaleX="64642" custLinFactNeighborX="8226" custLinFactNeighborY="5065">
        <dgm:presLayoutVars>
          <dgm:bulletEnabled val="1"/>
        </dgm:presLayoutVars>
      </dgm:prSet>
      <dgm:spPr/>
    </dgm:pt>
    <dgm:pt modelId="{AE332B4A-8BC7-4119-B187-AE727A3C3C87}" type="pres">
      <dgm:prSet presAssocID="{B6B14DAF-AE3B-4CD8-A0B4-6D692D0051F9}" presName="sibTrans" presStyleCnt="0"/>
      <dgm:spPr/>
    </dgm:pt>
    <dgm:pt modelId="{E1C5AA08-36F7-4501-9AF8-B6E4E063F142}" type="pres">
      <dgm:prSet presAssocID="{25807F40-3702-4ECB-8CA0-11889AD32257}" presName="textNode" presStyleLbl="node1" presStyleIdx="1" presStyleCnt="2" custScaleX="58314">
        <dgm:presLayoutVars>
          <dgm:bulletEnabled val="1"/>
        </dgm:presLayoutVars>
      </dgm:prSet>
      <dgm:spPr/>
    </dgm:pt>
  </dgm:ptLst>
  <dgm:cxnLst>
    <dgm:cxn modelId="{8819198B-B321-4DA6-960D-6211FC8C91C0}" type="presOf" srcId="{25807F40-3702-4ECB-8CA0-11889AD32257}" destId="{E1C5AA08-36F7-4501-9AF8-B6E4E063F142}" srcOrd="0" destOrd="0" presId="urn:microsoft.com/office/officeart/2005/8/layout/hProcess9"/>
    <dgm:cxn modelId="{3AEA2E8C-4868-4BA6-A809-B958634C9BC8}" type="presOf" srcId="{AA611E6E-70FF-4E8C-8BDB-AF8937713211}" destId="{9B76351C-EA02-4DC3-8D5E-A0934AC79D5C}" srcOrd="0" destOrd="0" presId="urn:microsoft.com/office/officeart/2005/8/layout/hProcess9"/>
    <dgm:cxn modelId="{52FE609F-C5C0-40CA-99FB-EC241E2ED3D5}" srcId="{AA611E6E-70FF-4E8C-8BDB-AF8937713211}" destId="{5969E9A7-AFAD-450A-BA98-3CD1C58CE7C2}" srcOrd="0" destOrd="0" parTransId="{966CAA69-7FE7-4C24-81AB-2C78D0009C45}" sibTransId="{B6B14DAF-AE3B-4CD8-A0B4-6D692D0051F9}"/>
    <dgm:cxn modelId="{5ADF95B2-FA7E-48AA-865D-4AF1D17F0416}" srcId="{AA611E6E-70FF-4E8C-8BDB-AF8937713211}" destId="{25807F40-3702-4ECB-8CA0-11889AD32257}" srcOrd="1" destOrd="0" parTransId="{451C1EEA-48B2-4D85-B577-E008E9C356E1}" sibTransId="{67B6476E-BD3B-4ADC-9AD7-052B86A472E9}"/>
    <dgm:cxn modelId="{16D3E8E2-927F-4FF0-B123-53FDC4FE78BE}" type="presOf" srcId="{5969E9A7-AFAD-450A-BA98-3CD1C58CE7C2}" destId="{4B833B85-6668-4BDD-BAFA-4C00BCC6596F}" srcOrd="0" destOrd="0" presId="urn:microsoft.com/office/officeart/2005/8/layout/hProcess9"/>
    <dgm:cxn modelId="{FF4E9019-734B-4795-83B8-FF9FB429EA24}" type="presParOf" srcId="{9B76351C-EA02-4DC3-8D5E-A0934AC79D5C}" destId="{868A17F8-7A44-437D-8C8E-1ABDB4C6416B}" srcOrd="0" destOrd="0" presId="urn:microsoft.com/office/officeart/2005/8/layout/hProcess9"/>
    <dgm:cxn modelId="{29B58CB8-F0D5-44A5-A9C8-2D0088E603DA}" type="presParOf" srcId="{9B76351C-EA02-4DC3-8D5E-A0934AC79D5C}" destId="{43664218-9E73-441F-A6ED-18A69C8A9259}" srcOrd="1" destOrd="0" presId="urn:microsoft.com/office/officeart/2005/8/layout/hProcess9"/>
    <dgm:cxn modelId="{F7EC18BF-39C7-46F2-AEFC-369A1F3CD510}" type="presParOf" srcId="{43664218-9E73-441F-A6ED-18A69C8A9259}" destId="{4B833B85-6668-4BDD-BAFA-4C00BCC6596F}" srcOrd="0" destOrd="0" presId="urn:microsoft.com/office/officeart/2005/8/layout/hProcess9"/>
    <dgm:cxn modelId="{3A1D2C37-F242-4476-9705-1A2CB7578F49}" type="presParOf" srcId="{43664218-9E73-441F-A6ED-18A69C8A9259}" destId="{AE332B4A-8BC7-4119-B187-AE727A3C3C87}" srcOrd="1" destOrd="0" presId="urn:microsoft.com/office/officeart/2005/8/layout/hProcess9"/>
    <dgm:cxn modelId="{F51BEDFC-2939-453C-9844-49F2B95EFD22}" type="presParOf" srcId="{43664218-9E73-441F-A6ED-18A69C8A9259}" destId="{E1C5AA08-36F7-4501-9AF8-B6E4E063F14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11E6E-70FF-4E8C-8BDB-AF8937713211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5969E9A7-AFAD-450A-BA98-3CD1C58CE7C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dirty="0">
              <a:effectLst/>
              <a:cs typeface="B Titr" pitchFamily="2" charset="-78"/>
            </a:rPr>
            <a:t>دستگاههای اجرایی متمرکز</a:t>
          </a:r>
        </a:p>
        <a:p>
          <a:pPr rtl="1"/>
          <a:r>
            <a:rPr lang="fa-IR" sz="1050" dirty="0">
              <a:solidFill>
                <a:srgbClr val="EAEAEA"/>
              </a:solidFill>
              <a:effectLst/>
              <a:cs typeface="B Titr" pitchFamily="2" charset="-78"/>
            </a:rPr>
            <a:t>(ظرف مدت 30روز بعد از اتمام ماه)</a:t>
          </a:r>
        </a:p>
      </dgm:t>
    </dgm:pt>
    <dgm:pt modelId="{966CAA69-7FE7-4C24-81AB-2C78D0009C45}" type="parTrans" cxnId="{52FE609F-C5C0-40CA-99FB-EC241E2ED3D5}">
      <dgm:prSet/>
      <dgm:spPr/>
      <dgm:t>
        <a:bodyPr/>
        <a:lstStyle/>
        <a:p>
          <a:pPr rtl="1"/>
          <a:endParaRPr lang="fa-IR"/>
        </a:p>
      </dgm:t>
    </dgm:pt>
    <dgm:pt modelId="{B6B14DAF-AE3B-4CD8-A0B4-6D692D0051F9}" type="sibTrans" cxnId="{52FE609F-C5C0-40CA-99FB-EC241E2ED3D5}">
      <dgm:prSet/>
      <dgm:spPr/>
      <dgm:t>
        <a:bodyPr/>
        <a:lstStyle/>
        <a:p>
          <a:pPr rtl="1"/>
          <a:endParaRPr lang="fa-IR"/>
        </a:p>
      </dgm:t>
    </dgm:pt>
    <dgm:pt modelId="{25807F40-3702-4ECB-8CA0-11889AD32257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400" dirty="0">
              <a:effectLst/>
              <a:cs typeface="B Titr" pitchFamily="2" charset="-78"/>
            </a:rPr>
            <a:t>وزارت امور اقتصادی و دارایی </a:t>
          </a:r>
          <a:r>
            <a:rPr lang="fa-IR" sz="1200" dirty="0">
              <a:effectLst/>
              <a:cs typeface="B Titr" pitchFamily="2" charset="-78"/>
            </a:rPr>
            <a:t>(مرکز مدیریت بدهی ها و دارایی های مالی عمومی</a:t>
          </a:r>
          <a:r>
            <a:rPr lang="fa-IR" sz="1400" dirty="0">
              <a:effectLst/>
              <a:cs typeface="B Titr" pitchFamily="2" charset="-78"/>
            </a:rPr>
            <a:t>)</a:t>
          </a:r>
          <a:endParaRPr lang="fa-IR" sz="1600" dirty="0">
            <a:effectLst/>
            <a:cs typeface="B Titr" pitchFamily="2" charset="-78"/>
          </a:endParaRPr>
        </a:p>
      </dgm:t>
    </dgm:pt>
    <dgm:pt modelId="{451C1EEA-48B2-4D85-B577-E008E9C356E1}" type="parTrans" cxnId="{5ADF95B2-FA7E-48AA-865D-4AF1D17F0416}">
      <dgm:prSet/>
      <dgm:spPr/>
      <dgm:t>
        <a:bodyPr/>
        <a:lstStyle/>
        <a:p>
          <a:pPr rtl="1"/>
          <a:endParaRPr lang="fa-IR"/>
        </a:p>
      </dgm:t>
    </dgm:pt>
    <dgm:pt modelId="{67B6476E-BD3B-4ADC-9AD7-052B86A472E9}" type="sibTrans" cxnId="{5ADF95B2-FA7E-48AA-865D-4AF1D17F0416}">
      <dgm:prSet/>
      <dgm:spPr/>
      <dgm:t>
        <a:bodyPr/>
        <a:lstStyle/>
        <a:p>
          <a:pPr rtl="1"/>
          <a:endParaRPr lang="fa-IR"/>
        </a:p>
      </dgm:t>
    </dgm:pt>
    <dgm:pt modelId="{01263462-E554-4506-A281-6D43BCB1F61A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2000" dirty="0">
              <a:effectLst/>
              <a:cs typeface="B Titr" pitchFamily="2" charset="-78"/>
            </a:rPr>
            <a:t>تهیه گزارشات </a:t>
          </a:r>
        </a:p>
        <a:p>
          <a:pPr rtl="1"/>
          <a:r>
            <a:rPr lang="fa-IR" sz="1600" dirty="0">
              <a:solidFill>
                <a:srgbClr val="99FF66"/>
              </a:solidFill>
              <a:effectLst/>
              <a:cs typeface="B Titr" pitchFamily="2" charset="-78"/>
            </a:rPr>
            <a:t>سه ماهه/سالانه</a:t>
          </a:r>
          <a:endParaRPr lang="fa-IR" sz="2000" dirty="0">
            <a:solidFill>
              <a:srgbClr val="99FF66"/>
            </a:solidFill>
            <a:effectLst/>
            <a:cs typeface="B Titr" pitchFamily="2" charset="-78"/>
          </a:endParaRPr>
        </a:p>
      </dgm:t>
    </dgm:pt>
    <dgm:pt modelId="{913BD67B-C247-401F-822F-69A9861680D6}" type="parTrans" cxnId="{AD9F241F-4406-47F0-97D7-D311BB42E818}">
      <dgm:prSet/>
      <dgm:spPr/>
      <dgm:t>
        <a:bodyPr/>
        <a:lstStyle/>
        <a:p>
          <a:pPr rtl="1"/>
          <a:endParaRPr lang="fa-IR"/>
        </a:p>
      </dgm:t>
    </dgm:pt>
    <dgm:pt modelId="{62585128-FB27-43DF-832F-97FFBE8F1D67}" type="sibTrans" cxnId="{AD9F241F-4406-47F0-97D7-D311BB42E818}">
      <dgm:prSet/>
      <dgm:spPr/>
      <dgm:t>
        <a:bodyPr/>
        <a:lstStyle/>
        <a:p>
          <a:pPr rtl="1"/>
          <a:endParaRPr lang="fa-IR"/>
        </a:p>
      </dgm:t>
    </dgm:pt>
    <dgm:pt modelId="{9B76351C-EA02-4DC3-8D5E-A0934AC79D5C}" type="pres">
      <dgm:prSet presAssocID="{AA611E6E-70FF-4E8C-8BDB-AF8937713211}" presName="CompostProcess" presStyleCnt="0">
        <dgm:presLayoutVars>
          <dgm:dir/>
          <dgm:resizeHandles val="exact"/>
        </dgm:presLayoutVars>
      </dgm:prSet>
      <dgm:spPr/>
    </dgm:pt>
    <dgm:pt modelId="{868A17F8-7A44-437D-8C8E-1ABDB4C6416B}" type="pres">
      <dgm:prSet presAssocID="{AA611E6E-70FF-4E8C-8BDB-AF8937713211}" presName="arrow" presStyleLbl="bgShp" presStyleIdx="0" presStyleCnt="1" custScaleY="88147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43664218-9E73-441F-A6ED-18A69C8A9259}" type="pres">
      <dgm:prSet presAssocID="{AA611E6E-70FF-4E8C-8BDB-AF8937713211}" presName="linearProcess" presStyleCnt="0"/>
      <dgm:spPr/>
    </dgm:pt>
    <dgm:pt modelId="{4B833B85-6668-4BDD-BAFA-4C00BCC6596F}" type="pres">
      <dgm:prSet presAssocID="{5969E9A7-AFAD-450A-BA98-3CD1C58CE7C2}" presName="textNode" presStyleLbl="node1" presStyleIdx="0" presStyleCnt="3">
        <dgm:presLayoutVars>
          <dgm:bulletEnabled val="1"/>
        </dgm:presLayoutVars>
      </dgm:prSet>
      <dgm:spPr/>
    </dgm:pt>
    <dgm:pt modelId="{AE332B4A-8BC7-4119-B187-AE727A3C3C87}" type="pres">
      <dgm:prSet presAssocID="{B6B14DAF-AE3B-4CD8-A0B4-6D692D0051F9}" presName="sibTrans" presStyleCnt="0"/>
      <dgm:spPr/>
    </dgm:pt>
    <dgm:pt modelId="{E1C5AA08-36F7-4501-9AF8-B6E4E063F142}" type="pres">
      <dgm:prSet presAssocID="{25807F40-3702-4ECB-8CA0-11889AD32257}" presName="textNode" presStyleLbl="node1" presStyleIdx="1" presStyleCnt="3" custScaleX="114753" custLinFactNeighborY="-3000">
        <dgm:presLayoutVars>
          <dgm:bulletEnabled val="1"/>
        </dgm:presLayoutVars>
      </dgm:prSet>
      <dgm:spPr/>
    </dgm:pt>
    <dgm:pt modelId="{F249362E-C25D-43EC-B7BF-0D6D5BD24AB1}" type="pres">
      <dgm:prSet presAssocID="{67B6476E-BD3B-4ADC-9AD7-052B86A472E9}" presName="sibTrans" presStyleCnt="0"/>
      <dgm:spPr/>
    </dgm:pt>
    <dgm:pt modelId="{A6CB849E-E4B6-497A-80C0-016B1ED213A0}" type="pres">
      <dgm:prSet presAssocID="{01263462-E554-4506-A281-6D43BCB1F61A}" presName="textNode" presStyleLbl="node1" presStyleIdx="2" presStyleCnt="3" custLinFactNeighborX="7853" custLinFactNeighborY="-9000">
        <dgm:presLayoutVars>
          <dgm:bulletEnabled val="1"/>
        </dgm:presLayoutVars>
      </dgm:prSet>
      <dgm:spPr/>
    </dgm:pt>
  </dgm:ptLst>
  <dgm:cxnLst>
    <dgm:cxn modelId="{AD9F241F-4406-47F0-97D7-D311BB42E818}" srcId="{AA611E6E-70FF-4E8C-8BDB-AF8937713211}" destId="{01263462-E554-4506-A281-6D43BCB1F61A}" srcOrd="2" destOrd="0" parTransId="{913BD67B-C247-401F-822F-69A9861680D6}" sibTransId="{62585128-FB27-43DF-832F-97FFBE8F1D67}"/>
    <dgm:cxn modelId="{6B6F9841-83BC-46AB-A1AB-6FD05D817B47}" type="presOf" srcId="{5969E9A7-AFAD-450A-BA98-3CD1C58CE7C2}" destId="{4B833B85-6668-4BDD-BAFA-4C00BCC6596F}" srcOrd="0" destOrd="0" presId="urn:microsoft.com/office/officeart/2005/8/layout/hProcess9"/>
    <dgm:cxn modelId="{B5699A69-99E5-44CC-B3F9-86680CC1E928}" type="presOf" srcId="{25807F40-3702-4ECB-8CA0-11889AD32257}" destId="{E1C5AA08-36F7-4501-9AF8-B6E4E063F142}" srcOrd="0" destOrd="0" presId="urn:microsoft.com/office/officeart/2005/8/layout/hProcess9"/>
    <dgm:cxn modelId="{E6AE6E53-8E51-481B-8D1E-8BD30AD7298F}" type="presOf" srcId="{AA611E6E-70FF-4E8C-8BDB-AF8937713211}" destId="{9B76351C-EA02-4DC3-8D5E-A0934AC79D5C}" srcOrd="0" destOrd="0" presId="urn:microsoft.com/office/officeart/2005/8/layout/hProcess9"/>
    <dgm:cxn modelId="{52FE609F-C5C0-40CA-99FB-EC241E2ED3D5}" srcId="{AA611E6E-70FF-4E8C-8BDB-AF8937713211}" destId="{5969E9A7-AFAD-450A-BA98-3CD1C58CE7C2}" srcOrd="0" destOrd="0" parTransId="{966CAA69-7FE7-4C24-81AB-2C78D0009C45}" sibTransId="{B6B14DAF-AE3B-4CD8-A0B4-6D692D0051F9}"/>
    <dgm:cxn modelId="{5ADF95B2-FA7E-48AA-865D-4AF1D17F0416}" srcId="{AA611E6E-70FF-4E8C-8BDB-AF8937713211}" destId="{25807F40-3702-4ECB-8CA0-11889AD32257}" srcOrd="1" destOrd="0" parTransId="{451C1EEA-48B2-4D85-B577-E008E9C356E1}" sibTransId="{67B6476E-BD3B-4ADC-9AD7-052B86A472E9}"/>
    <dgm:cxn modelId="{6305D9CA-7811-416A-8583-CE1CB6535B30}" type="presOf" srcId="{01263462-E554-4506-A281-6D43BCB1F61A}" destId="{A6CB849E-E4B6-497A-80C0-016B1ED213A0}" srcOrd="0" destOrd="0" presId="urn:microsoft.com/office/officeart/2005/8/layout/hProcess9"/>
    <dgm:cxn modelId="{AAF3B89C-9F01-4741-AC83-3668A464C3F6}" type="presParOf" srcId="{9B76351C-EA02-4DC3-8D5E-A0934AC79D5C}" destId="{868A17F8-7A44-437D-8C8E-1ABDB4C6416B}" srcOrd="0" destOrd="0" presId="urn:microsoft.com/office/officeart/2005/8/layout/hProcess9"/>
    <dgm:cxn modelId="{0F7300A3-A276-4B55-8674-4DF125A56F79}" type="presParOf" srcId="{9B76351C-EA02-4DC3-8D5E-A0934AC79D5C}" destId="{43664218-9E73-441F-A6ED-18A69C8A9259}" srcOrd="1" destOrd="0" presId="urn:microsoft.com/office/officeart/2005/8/layout/hProcess9"/>
    <dgm:cxn modelId="{DD851397-DCBE-41D2-871D-EA511AC51F19}" type="presParOf" srcId="{43664218-9E73-441F-A6ED-18A69C8A9259}" destId="{4B833B85-6668-4BDD-BAFA-4C00BCC6596F}" srcOrd="0" destOrd="0" presId="urn:microsoft.com/office/officeart/2005/8/layout/hProcess9"/>
    <dgm:cxn modelId="{44438B98-BD51-4461-B138-0B5D647A588E}" type="presParOf" srcId="{43664218-9E73-441F-A6ED-18A69C8A9259}" destId="{AE332B4A-8BC7-4119-B187-AE727A3C3C87}" srcOrd="1" destOrd="0" presId="urn:microsoft.com/office/officeart/2005/8/layout/hProcess9"/>
    <dgm:cxn modelId="{1A0C9585-53D0-4213-9F9F-ADEDC0F89635}" type="presParOf" srcId="{43664218-9E73-441F-A6ED-18A69C8A9259}" destId="{E1C5AA08-36F7-4501-9AF8-B6E4E063F142}" srcOrd="2" destOrd="0" presId="urn:microsoft.com/office/officeart/2005/8/layout/hProcess9"/>
    <dgm:cxn modelId="{D65BC760-E88A-4973-AE69-1ACCA289C9F6}" type="presParOf" srcId="{43664218-9E73-441F-A6ED-18A69C8A9259}" destId="{F249362E-C25D-43EC-B7BF-0D6D5BD24AB1}" srcOrd="3" destOrd="0" presId="urn:microsoft.com/office/officeart/2005/8/layout/hProcess9"/>
    <dgm:cxn modelId="{FD494E47-6476-460C-AAC5-3BC161651FF3}" type="presParOf" srcId="{43664218-9E73-441F-A6ED-18A69C8A9259}" destId="{A6CB849E-E4B6-497A-80C0-016B1ED213A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A17F8-7A44-437D-8C8E-1ABDB4C6416B}">
      <dsp:nvSpPr>
        <dsp:cNvPr id="0" name=""/>
        <dsp:cNvSpPr/>
      </dsp:nvSpPr>
      <dsp:spPr>
        <a:xfrm>
          <a:off x="152680" y="0"/>
          <a:ext cx="5128681" cy="2855168"/>
        </a:xfrm>
        <a:prstGeom prst="rightArrow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4B833B85-6668-4BDD-BAFA-4C00BCC6596F}">
      <dsp:nvSpPr>
        <dsp:cNvPr id="0" name=""/>
        <dsp:cNvSpPr/>
      </dsp:nvSpPr>
      <dsp:spPr>
        <a:xfrm>
          <a:off x="20532" y="914396"/>
          <a:ext cx="2734685" cy="1142067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effectLst/>
              <a:cs typeface="B Titr" pitchFamily="2" charset="-78"/>
            </a:rPr>
            <a:t>دستگاههای اجرایی استانی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100" kern="1200" dirty="0">
              <a:solidFill>
                <a:srgbClr val="C00000"/>
              </a:solidFill>
              <a:effectLst/>
              <a:cs typeface="B Titr" pitchFamily="2" charset="-78"/>
            </a:rPr>
            <a:t>(ظرف مدت 30روز  بعد از اتمام ماه)</a:t>
          </a:r>
        </a:p>
      </dsp:txBody>
      <dsp:txXfrm>
        <a:off x="76283" y="970147"/>
        <a:ext cx="2623183" cy="1030565"/>
      </dsp:txXfrm>
    </dsp:sp>
    <dsp:sp modelId="{E1C5AA08-36F7-4501-9AF8-B6E4E063F142}">
      <dsp:nvSpPr>
        <dsp:cNvPr id="0" name=""/>
        <dsp:cNvSpPr/>
      </dsp:nvSpPr>
      <dsp:spPr>
        <a:xfrm>
          <a:off x="2965365" y="856550"/>
          <a:ext cx="2466979" cy="114206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effectLst/>
              <a:cs typeface="B Titr" pitchFamily="2" charset="-78"/>
            </a:rPr>
            <a:t>ادارات کل امور اقتصادی و دارایی استان ها</a:t>
          </a:r>
        </a:p>
      </dsp:txBody>
      <dsp:txXfrm>
        <a:off x="3021116" y="912301"/>
        <a:ext cx="2355477" cy="1030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A17F8-7A44-437D-8C8E-1ABDB4C6416B}">
      <dsp:nvSpPr>
        <dsp:cNvPr id="0" name=""/>
        <dsp:cNvSpPr/>
      </dsp:nvSpPr>
      <dsp:spPr>
        <a:xfrm>
          <a:off x="560069" y="335359"/>
          <a:ext cx="6347460" cy="2336848"/>
        </a:xfrm>
        <a:prstGeom prst="rightArrow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B833B85-6668-4BDD-BAFA-4C00BCC6596F}">
      <dsp:nvSpPr>
        <dsp:cNvPr id="0" name=""/>
        <dsp:cNvSpPr/>
      </dsp:nvSpPr>
      <dsp:spPr>
        <a:xfrm>
          <a:off x="3036" y="1080513"/>
          <a:ext cx="2181073" cy="1203027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effectLst/>
              <a:cs typeface="B Titr" pitchFamily="2" charset="-78"/>
            </a:rPr>
            <a:t>دستگاههای اجرایی متمرکز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050" kern="1200" dirty="0">
              <a:solidFill>
                <a:srgbClr val="EAEAEA"/>
              </a:solidFill>
              <a:effectLst/>
              <a:cs typeface="B Titr" pitchFamily="2" charset="-78"/>
            </a:rPr>
            <a:t>(ظرف مدت 30روز بعد از اتمام ماه)</a:t>
          </a:r>
        </a:p>
      </dsp:txBody>
      <dsp:txXfrm>
        <a:off x="61763" y="1139240"/>
        <a:ext cx="2063619" cy="1085573"/>
      </dsp:txXfrm>
    </dsp:sp>
    <dsp:sp modelId="{E1C5AA08-36F7-4501-9AF8-B6E4E063F142}">
      <dsp:nvSpPr>
        <dsp:cNvPr id="0" name=""/>
        <dsp:cNvSpPr/>
      </dsp:nvSpPr>
      <dsp:spPr>
        <a:xfrm>
          <a:off x="2482376" y="1044423"/>
          <a:ext cx="2502847" cy="1203027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kern="1200" dirty="0">
              <a:effectLst/>
              <a:cs typeface="B Titr" pitchFamily="2" charset="-78"/>
            </a:rPr>
            <a:t>وزارت امور اقتصادی و دارایی </a:t>
          </a:r>
          <a:r>
            <a:rPr lang="fa-IR" sz="1200" kern="1200" dirty="0">
              <a:effectLst/>
              <a:cs typeface="B Titr" pitchFamily="2" charset="-78"/>
            </a:rPr>
            <a:t>(مرکز مدیریت بدهی ها و دارایی های مالی عمومی</a:t>
          </a:r>
          <a:r>
            <a:rPr lang="fa-IR" sz="1400" kern="1200" dirty="0">
              <a:effectLst/>
              <a:cs typeface="B Titr" pitchFamily="2" charset="-78"/>
            </a:rPr>
            <a:t>)</a:t>
          </a:r>
          <a:endParaRPr lang="fa-IR" sz="1600" kern="1200" dirty="0">
            <a:effectLst/>
            <a:cs typeface="B Titr" pitchFamily="2" charset="-78"/>
          </a:endParaRPr>
        </a:p>
      </dsp:txBody>
      <dsp:txXfrm>
        <a:off x="2541103" y="1103150"/>
        <a:ext cx="2385393" cy="1085573"/>
      </dsp:txXfrm>
    </dsp:sp>
    <dsp:sp modelId="{A6CB849E-E4B6-497A-80C0-016B1ED213A0}">
      <dsp:nvSpPr>
        <dsp:cNvPr id="0" name=""/>
        <dsp:cNvSpPr/>
      </dsp:nvSpPr>
      <dsp:spPr>
        <a:xfrm>
          <a:off x="5286526" y="972241"/>
          <a:ext cx="2181073" cy="120302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effectLst/>
              <a:cs typeface="B Titr" pitchFamily="2" charset="-78"/>
            </a:rPr>
            <a:t>تهیه گزارشات 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solidFill>
                <a:srgbClr val="99FF66"/>
              </a:solidFill>
              <a:effectLst/>
              <a:cs typeface="B Titr" pitchFamily="2" charset="-78"/>
            </a:rPr>
            <a:t>سه ماهه/سالانه</a:t>
          </a:r>
          <a:endParaRPr lang="fa-IR" sz="2000" kern="1200" dirty="0">
            <a:solidFill>
              <a:srgbClr val="99FF66"/>
            </a:solidFill>
            <a:effectLst/>
            <a:cs typeface="B Titr" pitchFamily="2" charset="-78"/>
          </a:endParaRPr>
        </a:p>
      </dsp:txBody>
      <dsp:txXfrm>
        <a:off x="5345253" y="1030968"/>
        <a:ext cx="2063619" cy="1085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889EB31-050B-4795-A64E-3EED6A2993F3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1F081D4-6C48-49D5-A5CD-AE63A87FB6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81D4-6C48-49D5-A5CD-AE63A87FB67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81D4-6C48-49D5-A5CD-AE63A87FB67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9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081D4-6C48-49D5-A5CD-AE63A87FB6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3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Multimedia Lecture Support Package to Accompany Basic Marketing</a:t>
            </a:r>
          </a:p>
          <a:p>
            <a:pPr eaLnBrk="1" hangingPunct="1"/>
            <a:r>
              <a:rPr lang="en-US"/>
              <a:t>Lecture Script 6-</a:t>
            </a:r>
            <a:fld id="{00466E0E-9610-4AEA-B913-7CAECAE06CFE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Master" Target="../slideMasters/slideMaster1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2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438400"/>
            <a:ext cx="9144000" cy="9144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1400" y="650875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477000"/>
            <a:ext cx="2133600" cy="16827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0A6825C-667E-443D-859F-E0C8924D6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6BB5F1-4B7F-40CE-AAD9-B272B3DE3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D3DB9F-BA4C-47E0-8619-9D2A16DB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417281-F8BA-4740-9BCD-234E4AE19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a-IR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956640-DFA3-44E2-B070-E621CE2A1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25D8C0-40E5-44B7-8711-BE4009774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F85FBF-A8D7-4A60-AD3D-D20577DD1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B8D29E-9117-4819-82CE-0CE33A48C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C4111F-2C18-471A-BA26-6ABB0CE98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6AAC47-175E-4871-B219-E0C9EB146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www.Win2Farsi.com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8EE9DB8-E140-424A-8B7C-EEDCE280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Arial" pitchFamily="34" charset="0"/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pic>
        <p:nvPicPr>
          <p:cNvPr id="3079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>
    <p:random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1.xml" /><Relationship Id="rId5" Type="http://schemas.openxmlformats.org/officeDocument/2006/relationships/hyperlink" Target="mailto:iridmo@mefa.gov.ir" TargetMode="External" /><Relationship Id="rId4" Type="http://schemas.openxmlformats.org/officeDocument/2006/relationships/hyperlink" Target="NULL" TargetMode="Externa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12" Type="http://schemas.microsoft.com/office/2007/relationships/diagramDrawing" Target="../diagrams/drawing2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11" Type="http://schemas.openxmlformats.org/officeDocument/2006/relationships/diagramColors" Target="../diagrams/colors2.xml" /><Relationship Id="rId5" Type="http://schemas.openxmlformats.org/officeDocument/2006/relationships/diagramQuickStyle" Target="../diagrams/quickStyle1.xml" /><Relationship Id="rId10" Type="http://schemas.openxmlformats.org/officeDocument/2006/relationships/diagramQuickStyle" Target="../diagrams/quickStyle2.xml" /><Relationship Id="rId4" Type="http://schemas.openxmlformats.org/officeDocument/2006/relationships/diagramLayout" Target="../diagrams/layout1.xml" /><Relationship Id="rId9" Type="http://schemas.openxmlformats.org/officeDocument/2006/relationships/diagramLayout" Target="../diagrams/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ridmo@mefa.gov.ir" TargetMode="External" /><Relationship Id="rId2" Type="http://schemas.openxmlformats.org/officeDocument/2006/relationships/hyperlink" Target="http://iridmo.mefa.ir/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09799" y="76200"/>
            <a:ext cx="6858001" cy="228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799" y="2286000"/>
            <a:ext cx="6629401" cy="1295400"/>
          </a:xfrm>
        </p:spPr>
        <p:txBody>
          <a:bodyPr/>
          <a:lstStyle/>
          <a:p>
            <a:pPr rtl="1"/>
            <a:r>
              <a:rPr lang="fa-IR" spc="-150" dirty="0">
                <a:solidFill>
                  <a:schemeClr val="bg1"/>
                </a:solidFill>
                <a:cs typeface="B Mitra" pitchFamily="2" charset="-78"/>
              </a:rPr>
              <a:t>گزارشگری بدهی ها و مطالبات عمومی</a:t>
            </a:r>
            <a:endParaRPr lang="en-US" spc="-150" dirty="0">
              <a:solidFill>
                <a:schemeClr val="bg1"/>
              </a:solidFill>
              <a:cs typeface="B Mitra" pitchFamily="2" charset="-78"/>
            </a:endParaRPr>
          </a:p>
        </p:txBody>
      </p:sp>
      <p:pic>
        <p:nvPicPr>
          <p:cNvPr id="3" name="Picture 2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3886200" cy="558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21405_72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78911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2286990" y="408708"/>
            <a:ext cx="6584731" cy="142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800" dirty="0">
                <a:latin typeface="Arial" pitchFamily="34" charset="0"/>
                <a:cs typeface="B Titr" pitchFamily="2" charset="-78"/>
              </a:rPr>
              <a:t>خزانه داری کل کشور</a:t>
            </a: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400" dirty="0">
                <a:solidFill>
                  <a:srgbClr val="C00000"/>
                </a:solidFill>
                <a:latin typeface="Arial" pitchFamily="34" charset="0"/>
                <a:cs typeface="B Titr" pitchFamily="2" charset="-78"/>
              </a:rPr>
              <a:t>مرکزمدیریت بدهی های عمومی و روابط  مالی دولت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495800" y="5562600"/>
            <a:ext cx="4191000" cy="114300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invalidUrl="http://:iridmo.mefa.ir"/>
              </a:rPr>
              <a:t>http//:iridmo.mefa.ir</a:t>
            </a:r>
            <a:endParaRPr 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iridmo@mefa.gov.ir</a:t>
            </a:r>
            <a:endParaRPr 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kumimoji="0" lang="fa-IR" sz="2800" i="1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42320" y="3591722"/>
            <a:ext cx="6629401" cy="1589878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>
                <a:solidFill>
                  <a:schemeClr val="tx1"/>
                </a:solidFill>
                <a:latin typeface="Arial" pitchFamily="34" charset="0"/>
                <a:cs typeface="B Titr" pitchFamily="2" charset="-78"/>
              </a:rPr>
              <a:t>نحوه احصاء و گزارشگری بدهی ها و مطالبات و بخشنامه ها و الزامات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B050"/>
              </a:solidFill>
              <a:latin typeface="Arial" pitchFamily="34" charset="0"/>
              <a:cs typeface="B Titr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>
                <a:solidFill>
                  <a:srgbClr val="00B050"/>
                </a:solidFill>
                <a:latin typeface="Arial" pitchFamily="34" charset="0"/>
                <a:cs typeface="B Titr" pitchFamily="2" charset="-78"/>
              </a:rPr>
              <a:t>تیر ماه 1402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85800"/>
          </a:xfrm>
        </p:spPr>
        <p:txBody>
          <a:bodyPr/>
          <a:lstStyle/>
          <a:p>
            <a:pPr marL="0" marR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a-IR" sz="2000" kern="1200" dirty="0">
                <a:solidFill>
                  <a:schemeClr val="dk1"/>
                </a:solidFill>
                <a:cs typeface="B Zar" pitchFamily="2" charset="-78"/>
              </a:rPr>
              <a:t>الزام ارسال اطلاعات فـصلی و ســالانه بصورت الکترونیکی صـرفاً از طریق سامانه سـماد نو </a:t>
            </a:r>
            <a:endParaRPr lang="en-US" sz="2000" kern="1200" dirty="0">
              <a:solidFill>
                <a:schemeClr val="dk1"/>
              </a:solidFill>
              <a:cs typeface="B Za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1295400"/>
            <a:ext cx="70866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84892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66800"/>
            <a:ext cx="7162800" cy="524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86600" cy="563563"/>
          </a:xfrm>
        </p:spPr>
        <p:txBody>
          <a:bodyPr/>
          <a:lstStyle/>
          <a:p>
            <a:pPr marL="0" marR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a-IR" sz="2000" kern="1200" dirty="0">
                <a:solidFill>
                  <a:schemeClr val="dk1"/>
                </a:solidFill>
                <a:cs typeface="B Zar" pitchFamily="2" charset="-78"/>
              </a:rPr>
              <a:t>الزام ارسال اطلاعات فـصلی و ســالانه بصورت الکترونیکی صـرفاً از طریق سامانه سـماد نو </a:t>
            </a:r>
            <a:endParaRPr lang="en-US" sz="2000" kern="1200" dirty="0">
              <a:solidFill>
                <a:schemeClr val="dk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2312044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076325"/>
            <a:ext cx="6972300" cy="524827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179936"/>
            <a:ext cx="7239000" cy="914400"/>
          </a:xfrm>
        </p:spPr>
        <p:txBody>
          <a:bodyPr/>
          <a:lstStyle/>
          <a:p>
            <a:pPr marL="0" marR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a-IR" sz="1800" kern="1200" dirty="0">
                <a:solidFill>
                  <a:schemeClr val="dk1"/>
                </a:solidFill>
                <a:cs typeface="B Zar" pitchFamily="2" charset="-78"/>
              </a:rPr>
              <a:t>اجرای حکم بند (پ) ماده یک قانون رفع موانع تولید رقابت پذیر و ارتقای نظام مالی کشور ( دستورالعمل مشترک تعیین مرجع رسیدگی و تایید بدهیها و مطالبات موضوع حکم بند (م) تبصره 5 ماده واحده قانون بوجه 1402 .</a:t>
            </a:r>
            <a:endParaRPr lang="en-US" sz="1800" kern="1200" dirty="0">
              <a:solidFill>
                <a:schemeClr val="dk1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9942072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762000"/>
          </a:xfrm>
        </p:spPr>
        <p:txBody>
          <a:bodyPr/>
          <a:lstStyle/>
          <a:p>
            <a:pPr marL="0" marR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a-IR" sz="1600" kern="1200" dirty="0">
                <a:solidFill>
                  <a:schemeClr val="dk1"/>
                </a:solidFill>
                <a:cs typeface="B Zar" pitchFamily="2" charset="-78"/>
              </a:rPr>
              <a:t>اجرای حکم بند (پ) ماده یک قانون رفع موانع تولید رقابت پذیر و ارتقای نظام مالی کشور ( دستورالعمل مشترک تعیین مرجع رسیدگی و تایید بدهیها و مطالبات موضوع حکم بند (م) تبصره 5 ماده واحده قانون بوجه 1402 .</a:t>
            </a:r>
            <a:endParaRPr lang="en-US" sz="1600" kern="1200" dirty="0">
              <a:solidFill>
                <a:schemeClr val="dk1"/>
              </a:solidFill>
              <a:cs typeface="B Zar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43000"/>
            <a:ext cx="7115175" cy="1504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77" y="2800350"/>
            <a:ext cx="7036724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5" y="685800"/>
            <a:ext cx="140346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623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1066800"/>
            <a:ext cx="7162800" cy="52482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fa-IR" sz="1400" kern="1200" dirty="0">
                <a:solidFill>
                  <a:schemeClr val="dk1"/>
                </a:solidFill>
                <a:cs typeface="B Zar" pitchFamily="2" charset="-78"/>
              </a:rPr>
              <a:t>اجرای حکم بند (پ) ماده یک قانون رفع موانع تولید رقابت پذیر و ارتقای نظام مالی کشور ( دستورالعمل مشترک تعیین مرجع رسیدگی و تایید بدهیها و مطالبات موضوع حکم بند (م) تبصره 5 ماده واحده قانون بوجه 1402 .</a:t>
            </a:r>
            <a:endParaRPr lang="en-US" sz="1400" kern="1200" dirty="0">
              <a:solidFill>
                <a:schemeClr val="dk1"/>
              </a:solidFill>
              <a:cs typeface="B Za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48481"/>
            <a:ext cx="1295400" cy="5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63153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ماده  8 قانون برنامه ششم توسعه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7467600" cy="5410200"/>
          </a:xfrm>
        </p:spPr>
        <p:txBody>
          <a:bodyPr/>
          <a:lstStyle/>
          <a:p>
            <a:pPr algn="just"/>
            <a:endParaRPr lang="fa-IR" sz="2600" dirty="0">
              <a:cs typeface="B Titr" panose="00000700000000000000" pitchFamily="2" charset="-78"/>
            </a:endParaRPr>
          </a:p>
          <a:p>
            <a:pPr algn="just"/>
            <a:endParaRPr lang="fa-IR" sz="2600" dirty="0">
              <a:cs typeface="B Titr" panose="00000700000000000000" pitchFamily="2" charset="-78"/>
            </a:endParaRPr>
          </a:p>
          <a:p>
            <a:pPr algn="just"/>
            <a:endParaRPr lang="fa-IR" sz="2600" dirty="0">
              <a:cs typeface="B Titr" panose="00000700000000000000" pitchFamily="2" charset="-78"/>
            </a:endParaRPr>
          </a:p>
          <a:p>
            <a:pPr algn="just"/>
            <a:r>
              <a:rPr lang="ar-SA" sz="2200" dirty="0">
                <a:cs typeface="B Titr" panose="00000700000000000000" pitchFamily="2" charset="-78"/>
              </a:rPr>
              <a:t>دولت موظف است به‌منظور تحقق اهداف بند(</a:t>
            </a:r>
            <a:r>
              <a:rPr lang="fa-IR" sz="2200" dirty="0">
                <a:cs typeface="B Titr" panose="00000700000000000000" pitchFamily="2" charset="-78"/>
              </a:rPr>
              <a:t>۱۲) </a:t>
            </a:r>
            <a:r>
              <a:rPr lang="ar-SA" sz="2200" dirty="0">
                <a:cs typeface="B Titr" panose="00000700000000000000" pitchFamily="2" charset="-78"/>
              </a:rPr>
              <a:t>سیاست‌های کلی ابلاغی اقتصاد مقاومتی مبنی بر تحول اساسی در ساختارها و اصلاح و ارتقای نظام مدیریت مالی و محاسباتی دولت و همچنین مدیریت بدهیها اقدامات زیر را مطابق قوانین مربوطه انجام دهد</a:t>
            </a:r>
            <a:r>
              <a:rPr lang="en-US" sz="2200" dirty="0">
                <a:cs typeface="B Titr" panose="00000700000000000000" pitchFamily="2" charset="-78"/>
              </a:rPr>
              <a:t>:</a:t>
            </a:r>
            <a:endParaRPr lang="fa-IR" sz="2200" dirty="0">
              <a:cs typeface="B Titr" panose="00000700000000000000" pitchFamily="2" charset="-78"/>
            </a:endParaRPr>
          </a:p>
          <a:p>
            <a:pPr algn="just"/>
            <a:r>
              <a:rPr lang="ar-SA" sz="2200" dirty="0">
                <a:cs typeface="B Titr" panose="00000700000000000000" pitchFamily="2" charset="-78"/>
              </a:rPr>
              <a:t>ساماندهی بدهیهای دولت از طریق</a:t>
            </a:r>
            <a:r>
              <a:rPr lang="en-US" sz="2200" dirty="0">
                <a:cs typeface="B Titr" panose="00000700000000000000" pitchFamily="2" charset="-78"/>
              </a:rPr>
              <a:t>:</a:t>
            </a:r>
            <a:br>
              <a:rPr lang="en-US" sz="2200" dirty="0">
                <a:cs typeface="B Titr" panose="00000700000000000000" pitchFamily="2" charset="-78"/>
              </a:rPr>
            </a:br>
            <a:r>
              <a:rPr lang="fa-IR" sz="2200" dirty="0">
                <a:cs typeface="B Titr" panose="00000700000000000000" pitchFamily="2" charset="-78"/>
              </a:rPr>
              <a:t>۱</a:t>
            </a:r>
            <a:r>
              <a:rPr lang="ar-SA" sz="2200" dirty="0">
                <a:cs typeface="B Titr" panose="00000700000000000000" pitchFamily="2" charset="-78"/>
              </a:rPr>
              <a:t>ـ حفظ شاخص نسبت بدهی دولت و شرکتهای دولتی به تولید ناخالص داخلی</a:t>
            </a:r>
            <a:r>
              <a:rPr lang="en-US" sz="2200" dirty="0">
                <a:cs typeface="B Titr" panose="00000700000000000000" pitchFamily="2" charset="-78"/>
              </a:rPr>
              <a:t> (G.D.P ) </a:t>
            </a:r>
            <a:r>
              <a:rPr lang="ar-SA" sz="2200" dirty="0">
                <a:cs typeface="B Titr" panose="00000700000000000000" pitchFamily="2" charset="-78"/>
              </a:rPr>
              <a:t>در سطح حداکثر چهل درصد (</a:t>
            </a:r>
            <a:r>
              <a:rPr lang="fa-IR" sz="2200" dirty="0">
                <a:cs typeface="B Titr" panose="00000700000000000000" pitchFamily="2" charset="-78"/>
              </a:rPr>
              <a:t>۴۰%</a:t>
            </a:r>
            <a:r>
              <a:rPr lang="ar-SA" sz="2200" dirty="0">
                <a:cs typeface="B Titr" panose="00000700000000000000" pitchFamily="2" charset="-78"/>
              </a:rPr>
              <a:t>)</a:t>
            </a:r>
            <a:endParaRPr lang="en-US" sz="2200" dirty="0">
              <a:cs typeface="B Titr" panose="00000700000000000000" pitchFamily="2" charset="-7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029200"/>
            <a:ext cx="723900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315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06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4111F-2C18-471A-BA26-6ABB0CE986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77183" y="152400"/>
            <a:ext cx="296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1200"/>
              </a:spcBef>
              <a:spcAft>
                <a:spcPts val="300"/>
              </a:spcAft>
            </a:pPr>
            <a:r>
              <a:rPr lang="fa-IR" sz="2400" kern="1600" dirty="0">
                <a:solidFill>
                  <a:schemeClr val="bg1"/>
                </a:solidFill>
                <a:latin typeface="Cambria" panose="02040503050406030204" pitchFamily="18" charset="0"/>
                <a:cs typeface="B Titr" panose="00000700000000000000" pitchFamily="2" charset="-78"/>
              </a:rPr>
              <a:t>جدول طبقه بندی اشخاص</a:t>
            </a:r>
            <a:endParaRPr lang="en-US" sz="2400" b="1" kern="16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72199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4711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4111F-2C18-471A-BA26-6ABB0CE986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5516" y="170804"/>
            <a:ext cx="296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ts val="1200"/>
              </a:spcBef>
              <a:spcAft>
                <a:spcPts val="300"/>
              </a:spcAft>
            </a:pPr>
            <a:r>
              <a:rPr lang="fa-IR" sz="2400" kern="1600" dirty="0">
                <a:solidFill>
                  <a:schemeClr val="bg1"/>
                </a:solidFill>
                <a:latin typeface="Cambria" panose="02040503050406030204" pitchFamily="18" charset="0"/>
                <a:cs typeface="B Titr" panose="00000700000000000000" pitchFamily="2" charset="-78"/>
              </a:rPr>
              <a:t>جدول طبقه بندی اشخاص</a:t>
            </a:r>
            <a:endParaRPr lang="en-US" sz="2400" b="1" kern="1600" dirty="0"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199"/>
            <a:ext cx="7239000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0948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14300"/>
            <a:ext cx="9144000" cy="6781800"/>
          </a:xfrm>
          <a:prstGeom prst="rect">
            <a:avLst/>
          </a:prstGeom>
          <a:solidFill>
            <a:schemeClr val="bg1"/>
          </a:solidFill>
          <a:ln w="184150"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357158" y="3886200"/>
          <a:ext cx="5434042" cy="2855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925303"/>
              </p:ext>
            </p:extLst>
          </p:nvPr>
        </p:nvGraphicFramePr>
        <p:xfrm>
          <a:off x="1295400" y="116632"/>
          <a:ext cx="7467600" cy="30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609600"/>
            <a:ext cx="2000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solidFill>
                  <a:srgbClr val="FF3300"/>
                </a:solidFill>
                <a:cs typeface="B Titr" pitchFamily="2" charset="-78"/>
              </a:rPr>
              <a:t>به صورت مستقیم</a:t>
            </a:r>
          </a:p>
        </p:txBody>
      </p:sp>
      <p:sp>
        <p:nvSpPr>
          <p:cNvPr id="9" name="Up Arrow 8"/>
          <p:cNvSpPr/>
          <p:nvPr/>
        </p:nvSpPr>
        <p:spPr bwMode="auto">
          <a:xfrm>
            <a:off x="4267200" y="2514600"/>
            <a:ext cx="2362200" cy="19812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a-IR" sz="1400" dirty="0">
                <a:solidFill>
                  <a:srgbClr val="002060"/>
                </a:solidFill>
                <a:cs typeface="B Titr" pitchFamily="2" charset="-78"/>
              </a:rPr>
              <a:t>ارسال گزارشات ظرف مدت حداکثر  30 روز بعد از </a:t>
            </a:r>
          </a:p>
          <a:p>
            <a:pPr lvl="0" algn="ctr" rtl="1"/>
            <a:r>
              <a:rPr lang="fa-IR" sz="1400" dirty="0">
                <a:solidFill>
                  <a:srgbClr val="002060"/>
                </a:solidFill>
                <a:cs typeface="B Titr" pitchFamily="2" charset="-78"/>
              </a:rPr>
              <a:t>پایان هر ماه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4114800"/>
            <a:ext cx="2000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solidFill>
                  <a:srgbClr val="FF3300"/>
                </a:solidFill>
                <a:cs typeface="B Titr" pitchFamily="2" charset="-78"/>
              </a:rPr>
              <a:t>به صورت غیرمستقیم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نحوه ارسال الکترونیکی اطلاعات بدهی ها و مطالبات در مرکز و استان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7000" y="4389238"/>
            <a:ext cx="2378122" cy="23925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fa-IR" sz="1600" b="1" dirty="0">
                <a:latin typeface="Arial" pitchFamily="34" charset="0"/>
                <a:cs typeface="B Titr" pitchFamily="2" charset="-78"/>
              </a:rPr>
              <a:t>1-وزیر امور اقتصادی و دارایی</a:t>
            </a:r>
          </a:p>
          <a:p>
            <a:pPr algn="r" rtl="1"/>
            <a:r>
              <a:rPr lang="fa-IR" sz="1600" b="1" dirty="0">
                <a:latin typeface="Arial" pitchFamily="34" charset="0"/>
                <a:cs typeface="B Titr" pitchFamily="2" charset="-78"/>
              </a:rPr>
              <a:t>2- رئیس جمهور</a:t>
            </a:r>
          </a:p>
          <a:p>
            <a:pPr algn="r" rtl="1"/>
            <a:r>
              <a:rPr lang="fa-IR" sz="1600" b="1" dirty="0">
                <a:latin typeface="Arial" pitchFamily="34" charset="0"/>
                <a:cs typeface="B Titr" pitchFamily="2" charset="-78"/>
              </a:rPr>
              <a:t>3- سازمان برنامه و بودجه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b="1" dirty="0">
                <a:latin typeface="Arial" pitchFamily="34" charset="0"/>
                <a:cs typeface="B Titr" pitchFamily="2" charset="-78"/>
              </a:rPr>
              <a:t>4- مجلس  شورای اسلامی و کمسیون های  آن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b="1" dirty="0">
                <a:latin typeface="Arial" pitchFamily="34" charset="0"/>
                <a:cs typeface="B Titr" pitchFamily="2" charset="-78"/>
              </a:rPr>
              <a:t>5- دیوان محاسبات کشور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b="1" dirty="0">
                <a:latin typeface="Arial" pitchFamily="34" charset="0"/>
                <a:cs typeface="B Titr" pitchFamily="2" charset="-78"/>
              </a:rPr>
              <a:t>6- بازرسی کل کشور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b="1" dirty="0">
                <a:latin typeface="Arial" pitchFamily="34" charset="0"/>
                <a:cs typeface="B Titr" pitchFamily="2" charset="-78"/>
              </a:rPr>
              <a:t>7- عموم مردم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29400" y="3733800"/>
            <a:ext cx="20574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Titr" pitchFamily="2" charset="-78"/>
              </a:rPr>
              <a:t>استفاده کنندگان گزارشات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3221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563563"/>
          </a:xfrm>
        </p:spPr>
        <p:txBody>
          <a:bodyPr/>
          <a:lstStyle/>
          <a:p>
            <a:r>
              <a:rPr lang="fa-IR" sz="3200" spc="-150" dirty="0">
                <a:cs typeface="B Titr" pitchFamily="2" charset="-78"/>
              </a:rPr>
              <a:t>سطوح گزارشگری بخش عمومی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14401"/>
            <a:ext cx="8534400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spc="-150" dirty="0">
                <a:solidFill>
                  <a:srgbClr val="C00000"/>
                </a:solidFill>
                <a:cs typeface="B Titr" pitchFamily="2" charset="-78"/>
              </a:rPr>
              <a:t>سطح اول:  </a:t>
            </a:r>
            <a:r>
              <a:rPr lang="fa-IR" sz="2800" spc="-150" dirty="0">
                <a:cs typeface="B Titr" pitchFamily="2" charset="-78"/>
              </a:rPr>
              <a:t>دولت </a:t>
            </a:r>
          </a:p>
          <a:p>
            <a:pPr algn="just" rtl="1"/>
            <a:r>
              <a:rPr lang="fa-IR" sz="2800" spc="-150" dirty="0">
                <a:solidFill>
                  <a:srgbClr val="009644"/>
                </a:solidFill>
                <a:cs typeface="B Titr" pitchFamily="2" charset="-78"/>
              </a:rPr>
              <a:t>دولت</a:t>
            </a:r>
            <a:r>
              <a:rPr lang="fa-IR" sz="2800" spc="-150" dirty="0">
                <a:solidFill>
                  <a:srgbClr val="009644"/>
                </a:solidFill>
                <a:cs typeface="B Zar" pitchFamily="2" charset="-78"/>
              </a:rPr>
              <a:t> </a:t>
            </a:r>
            <a:r>
              <a:rPr lang="fa-IR" sz="2800" spc="-150" dirty="0">
                <a:solidFill>
                  <a:srgbClr val="FF3300"/>
                </a:solidFill>
                <a:cs typeface="B Zar" pitchFamily="2" charset="-78"/>
              </a:rPr>
              <a:t>=</a:t>
            </a:r>
            <a:r>
              <a:rPr lang="fa-IR" sz="2800" spc="-150" dirty="0">
                <a:solidFill>
                  <a:srgbClr val="009644"/>
                </a:solidFill>
                <a:cs typeface="B Zar" pitchFamily="2" charset="-78"/>
              </a:rPr>
              <a:t> </a:t>
            </a:r>
            <a:r>
              <a:rPr lang="fa-IR" sz="2800" spc="-150" dirty="0">
                <a:cs typeface="B Zar" pitchFamily="2" charset="-78"/>
              </a:rPr>
              <a:t>وزارتخانه ها</a:t>
            </a:r>
            <a:r>
              <a:rPr lang="fa-IR" sz="2800" spc="-150" dirty="0">
                <a:solidFill>
                  <a:srgbClr val="FF3300"/>
                </a:solidFill>
                <a:cs typeface="B Zar" pitchFamily="2" charset="-78"/>
              </a:rPr>
              <a:t>+</a:t>
            </a:r>
            <a:r>
              <a:rPr lang="fa-IR" sz="2800" spc="-150" dirty="0">
                <a:cs typeface="B Zar" pitchFamily="2" charset="-78"/>
              </a:rPr>
              <a:t>موسسات دولتی</a:t>
            </a:r>
            <a:r>
              <a:rPr lang="fa-IR" sz="2800" spc="-150" dirty="0">
                <a:solidFill>
                  <a:srgbClr val="FF3300"/>
                </a:solidFill>
                <a:cs typeface="B Zar" pitchFamily="2" charset="-78"/>
              </a:rPr>
              <a:t>+</a:t>
            </a:r>
            <a:r>
              <a:rPr lang="fa-IR" sz="2800" spc="-150" dirty="0">
                <a:cs typeface="B Zar" pitchFamily="2" charset="-78"/>
              </a:rPr>
              <a:t>دستگاههای اجرایی محلی تابعه</a:t>
            </a:r>
            <a:r>
              <a:rPr lang="fa-IR" sz="2800" spc="-150" dirty="0">
                <a:solidFill>
                  <a:srgbClr val="FF3300"/>
                </a:solidFill>
                <a:cs typeface="B Zar" pitchFamily="2" charset="-78"/>
              </a:rPr>
              <a:t>+</a:t>
            </a:r>
            <a:r>
              <a:rPr lang="fa-IR" sz="2800" spc="-150" dirty="0">
                <a:cs typeface="B Zar" pitchFamily="2" charset="-78"/>
              </a:rPr>
              <a:t> منابع طرح تملک داراییهای سرمایه ای (از محل بودجه عمومی دولت که توسط شرکتهای دولتی و نهادهای عمومی غیردولتی اجرا می شود)</a:t>
            </a:r>
            <a:r>
              <a:rPr lang="fa-IR" sz="2800" spc="-150" dirty="0">
                <a:solidFill>
                  <a:srgbClr val="FF3300"/>
                </a:solidFill>
                <a:cs typeface="B Zar" pitchFamily="2" charset="-78"/>
              </a:rPr>
              <a:t> + </a:t>
            </a:r>
            <a:r>
              <a:rPr lang="fa-IR" sz="2800" spc="-150" dirty="0">
                <a:cs typeface="B Zar" pitchFamily="2" charset="-78"/>
              </a:rPr>
              <a:t>اقلام مربوط به دولت جمهوری اسلامی به معنای حاکمیت (که دستگاه اجرایی خاصی متولی اعمال حساب آن نیست) </a:t>
            </a:r>
          </a:p>
          <a:p>
            <a:pPr algn="r" rtl="1">
              <a:lnSpc>
                <a:spcPct val="150000"/>
              </a:lnSpc>
            </a:pPr>
            <a:r>
              <a:rPr lang="fa-IR" sz="2500" spc="-150" dirty="0">
                <a:solidFill>
                  <a:srgbClr val="C00000"/>
                </a:solidFill>
                <a:cs typeface="B Titr" pitchFamily="2" charset="-78"/>
              </a:rPr>
              <a:t>سطح دوم : </a:t>
            </a:r>
            <a:r>
              <a:rPr lang="fa-IR" sz="2500" spc="-150" dirty="0">
                <a:cs typeface="B Titr" pitchFamily="2" charset="-78"/>
              </a:rPr>
              <a:t>سطح اول </a:t>
            </a:r>
            <a:r>
              <a:rPr lang="fa-IR" sz="2500" spc="-150" dirty="0">
                <a:solidFill>
                  <a:srgbClr val="FF3300"/>
                </a:solidFill>
                <a:cs typeface="B Titr" pitchFamily="2" charset="-78"/>
              </a:rPr>
              <a:t>+ </a:t>
            </a:r>
            <a:r>
              <a:rPr lang="fa-IR" sz="2500" spc="-150" dirty="0">
                <a:cs typeface="B Titr" pitchFamily="2" charset="-78"/>
              </a:rPr>
              <a:t>شرکتهای دولتی (غیر از بانکهای دولتی)</a:t>
            </a:r>
          </a:p>
          <a:p>
            <a:pPr algn="r" rtl="1">
              <a:lnSpc>
                <a:spcPct val="150000"/>
              </a:lnSpc>
            </a:pPr>
            <a:r>
              <a:rPr lang="fa-IR" sz="2500" spc="-150" dirty="0">
                <a:solidFill>
                  <a:srgbClr val="C00000"/>
                </a:solidFill>
                <a:cs typeface="B Titr" pitchFamily="2" charset="-78"/>
              </a:rPr>
              <a:t>سطح سوم : </a:t>
            </a:r>
            <a:r>
              <a:rPr lang="fa-IR" sz="2500" spc="-150" dirty="0">
                <a:cs typeface="B Titr" pitchFamily="2" charset="-78"/>
              </a:rPr>
              <a:t>سطح دوم </a:t>
            </a:r>
            <a:r>
              <a:rPr lang="fa-IR" sz="2500" spc="-150" dirty="0">
                <a:solidFill>
                  <a:srgbClr val="FF3300"/>
                </a:solidFill>
                <a:cs typeface="B Titr" pitchFamily="2" charset="-78"/>
              </a:rPr>
              <a:t>+</a:t>
            </a:r>
            <a:r>
              <a:rPr lang="fa-IR" sz="2500" spc="-150" dirty="0">
                <a:cs typeface="B Titr" pitchFamily="2" charset="-78"/>
              </a:rPr>
              <a:t> نهادهای عمومی غیردولتی </a:t>
            </a:r>
            <a:r>
              <a:rPr lang="fa-IR" sz="2400" spc="-150" dirty="0">
                <a:cs typeface="B Zar" pitchFamily="2" charset="-78"/>
              </a:rPr>
              <a:t>(شهرداری ها و صندوق تامین اجتماعی و ...)</a:t>
            </a:r>
          </a:p>
          <a:p>
            <a:pPr algn="r" rtl="1">
              <a:lnSpc>
                <a:spcPct val="150000"/>
              </a:lnSpc>
            </a:pPr>
            <a:r>
              <a:rPr lang="fa-IR" sz="2500" spc="-150" dirty="0">
                <a:solidFill>
                  <a:srgbClr val="C00000"/>
                </a:solidFill>
                <a:cs typeface="B Titr" pitchFamily="2" charset="-78"/>
              </a:rPr>
              <a:t>سطح چهارم: </a:t>
            </a:r>
            <a:r>
              <a:rPr lang="fa-IR" sz="2500" spc="-150" dirty="0">
                <a:cs typeface="B Titr" pitchFamily="2" charset="-78"/>
              </a:rPr>
              <a:t>سطح سوم</a:t>
            </a:r>
            <a:r>
              <a:rPr lang="fa-IR" sz="2500" spc="-150" dirty="0">
                <a:solidFill>
                  <a:srgbClr val="FF3300"/>
                </a:solidFill>
                <a:cs typeface="B Titr" pitchFamily="2" charset="-78"/>
              </a:rPr>
              <a:t>+</a:t>
            </a:r>
            <a:r>
              <a:rPr lang="fa-IR" sz="2500" spc="-150" dirty="0">
                <a:cs typeface="B Titr" pitchFamily="2" charset="-78"/>
              </a:rPr>
              <a:t>  بانکهای دولتی و بانک مرکزی ج.ا.ا.</a:t>
            </a:r>
          </a:p>
          <a:p>
            <a:pPr algn="r" rtl="1">
              <a:lnSpc>
                <a:spcPct val="150000"/>
              </a:lnSpc>
            </a:pPr>
            <a:r>
              <a:rPr lang="fa-IR" sz="2500" spc="-150" dirty="0">
                <a:solidFill>
                  <a:srgbClr val="C00000"/>
                </a:solidFill>
                <a:cs typeface="B Titr" pitchFamily="2" charset="-78"/>
              </a:rPr>
              <a:t>سطح پنجم:  </a:t>
            </a:r>
            <a:r>
              <a:rPr lang="fa-IR" sz="2500" spc="-150" dirty="0">
                <a:cs typeface="B Titr" pitchFamily="2" charset="-78"/>
              </a:rPr>
              <a:t>سطح چهارم</a:t>
            </a:r>
            <a:r>
              <a:rPr lang="fa-IR" sz="2500" spc="-150" dirty="0">
                <a:solidFill>
                  <a:srgbClr val="FF3300"/>
                </a:solidFill>
                <a:cs typeface="B Titr" pitchFamily="2" charset="-78"/>
              </a:rPr>
              <a:t>+ </a:t>
            </a:r>
            <a:r>
              <a:rPr lang="fa-IR" sz="2500" spc="-150" dirty="0">
                <a:cs typeface="B Titr" pitchFamily="2" charset="-78"/>
              </a:rPr>
              <a:t> بانکهای خصوصی</a:t>
            </a:r>
          </a:p>
          <a:p>
            <a:pPr algn="r" rtl="1">
              <a:lnSpc>
                <a:spcPct val="150000"/>
              </a:lnSpc>
            </a:pPr>
            <a:r>
              <a:rPr lang="fa-IR" sz="2500" spc="-150" dirty="0">
                <a:solidFill>
                  <a:srgbClr val="FF3300"/>
                </a:solidFill>
                <a:cs typeface="B Titr" pitchFamily="2" charset="-78"/>
              </a:rPr>
              <a:t>                    +</a:t>
            </a:r>
            <a:r>
              <a:rPr lang="fa-IR" sz="2500" spc="-150" dirty="0">
                <a:cs typeface="B Titr" pitchFamily="2" charset="-78"/>
              </a:rPr>
              <a:t> برخی شرکتهای خصوصی مهم   </a:t>
            </a:r>
            <a:r>
              <a:rPr lang="fa-IR" sz="2000" spc="-150" dirty="0">
                <a:cs typeface="B Zar" pitchFamily="2" charset="-78"/>
              </a:rPr>
              <a:t>(پرریسک و یا دارای اثرات اجتماعی و سیاسی قابل ملاحظه برای دولت)</a:t>
            </a:r>
            <a:endParaRPr lang="en-US" sz="2000" dirty="0">
              <a:cs typeface="B Za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563563"/>
          </a:xfrm>
        </p:spPr>
        <p:txBody>
          <a:bodyPr/>
          <a:lstStyle/>
          <a:p>
            <a:r>
              <a:rPr lang="fa-IR" sz="3200" spc="-150" dirty="0">
                <a:cs typeface="B Titr" pitchFamily="2" charset="-78"/>
              </a:rPr>
              <a:t>مدیریت بدهی ها و مطالبات عمومی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81000" y="838200"/>
            <a:ext cx="8153400" cy="5486400"/>
          </a:xfrm>
        </p:spPr>
        <p:txBody>
          <a:bodyPr/>
          <a:lstStyle/>
          <a:p>
            <a:pPr marL="0" indent="0" algn="just">
              <a:buNone/>
            </a:pPr>
            <a:r>
              <a:rPr lang="fa-IR" sz="2400" dirty="0">
                <a:solidFill>
                  <a:srgbClr val="C00000"/>
                </a:solidFill>
                <a:cs typeface="B Titr" pitchFamily="2" charset="-78"/>
              </a:rPr>
              <a:t>فهرست مطالب:</a:t>
            </a:r>
            <a:endParaRPr lang="en-US" sz="2400" dirty="0">
              <a:solidFill>
                <a:srgbClr val="C00000"/>
              </a:solidFill>
              <a:cs typeface="B Titr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2200" spc="-150" dirty="0">
                <a:solidFill>
                  <a:srgbClr val="002060"/>
                </a:solidFill>
                <a:cs typeface="B Titr" pitchFamily="2" charset="-78"/>
              </a:rPr>
              <a:t>بخشنامه های مهم در حوزه گزارشگری بدهی ها و مطالبات از ابتدا تاکنون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a-IR" sz="2200" spc="-150" dirty="0">
                <a:solidFill>
                  <a:srgbClr val="002060"/>
                </a:solidFill>
                <a:cs typeface="B Titr" pitchFamily="2" charset="-78"/>
              </a:rPr>
              <a:t>الزام ارسال اطلاعات فـصلی و ســالانه بصورت الکترونیکی صـرفاً از طریق سامانه سـماد نو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a-IR" sz="2200" spc="-150" dirty="0">
                <a:solidFill>
                  <a:srgbClr val="002060"/>
                </a:solidFill>
                <a:cs typeface="B Titr" pitchFamily="2" charset="-78"/>
              </a:rPr>
              <a:t>اجرای حکم بند (پ) ماده یک قانون رفع موانع تولید رقابت پذیر و ارتقای نظام مالی کشور دستورالعمل مشترک تعیین مرجع رسیدگی و تایید بدهیها و مطالبات موضوع حکم بند (م) تبصره 5 ماده واحده قانون بوجه 1402 .</a:t>
            </a:r>
          </a:p>
          <a:p>
            <a:pPr>
              <a:lnSpc>
                <a:spcPct val="150000"/>
              </a:lnSpc>
              <a:defRPr/>
            </a:pPr>
            <a:r>
              <a:rPr lang="fa-IR" sz="2400" spc="-150" dirty="0">
                <a:solidFill>
                  <a:srgbClr val="002060"/>
                </a:solidFill>
                <a:cs typeface="B Titr" pitchFamily="2" charset="-78"/>
              </a:rPr>
              <a:t>جدو ل طبقه بندی اشخاص</a:t>
            </a:r>
            <a:endParaRPr lang="en-US" sz="2400" spc="-150" dirty="0">
              <a:solidFill>
                <a:srgbClr val="002060"/>
              </a:solidFill>
              <a:cs typeface="B Titr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fa-IR" sz="2400" spc="-150" dirty="0">
                <a:solidFill>
                  <a:srgbClr val="002060"/>
                </a:solidFill>
                <a:cs typeface="B Titr" pitchFamily="2" charset="-78"/>
              </a:rPr>
              <a:t>نحوه ارسال الکترونیکی اطلاعات بدهی ها و مطالبات در مرکز و استان</a:t>
            </a:r>
            <a:endParaRPr lang="en-US" sz="2400" spc="-150" dirty="0">
              <a:solidFill>
                <a:srgbClr val="002060"/>
              </a:solidFill>
              <a:cs typeface="B Titr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fa-IR" sz="2400" spc="-150" dirty="0">
                <a:solidFill>
                  <a:srgbClr val="002060"/>
                </a:solidFill>
                <a:cs typeface="B Titr" pitchFamily="2" charset="-78"/>
              </a:rPr>
              <a:t>سطوح گزارشگری بخش عمومی</a:t>
            </a:r>
          </a:p>
          <a:p>
            <a:pPr>
              <a:lnSpc>
                <a:spcPct val="150000"/>
              </a:lnSpc>
              <a:defRPr/>
            </a:pPr>
            <a:endParaRPr lang="fa-IR" sz="2400" spc="-150" dirty="0">
              <a:solidFill>
                <a:srgbClr val="002060"/>
              </a:solidFill>
              <a:cs typeface="B Titr" pitchFamily="2" charset="-78"/>
            </a:endParaRPr>
          </a:p>
          <a:p>
            <a:pPr>
              <a:lnSpc>
                <a:spcPct val="150000"/>
              </a:lnSpc>
              <a:defRPr/>
            </a:pPr>
            <a:endParaRPr lang="fa-IR" sz="2400" spc="-150" dirty="0">
              <a:solidFill>
                <a:srgbClr val="00206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563563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جداول کلان بدهی(مطالبه) دولت و شرکتهای دولتی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14400"/>
            <a:ext cx="8153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80622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جداول کلان بدهی(مطالبه) دولت و شرکتهای دولتی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14400"/>
            <a:ext cx="7086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0935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219200" y="3124200"/>
            <a:ext cx="6324600" cy="2895600"/>
          </a:xfr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fa-IR" dirty="0">
              <a:solidFill>
                <a:srgbClr val="7030A0"/>
              </a:solidFill>
              <a:cs typeface="B Titr" pitchFamily="2" charset="-78"/>
            </a:endParaRPr>
          </a:p>
          <a:p>
            <a:pPr algn="ctr">
              <a:buNone/>
            </a:pPr>
            <a:r>
              <a:rPr lang="fa-IR" sz="3200" dirty="0">
                <a:solidFill>
                  <a:srgbClr val="C00000"/>
                </a:solidFill>
                <a:cs typeface="B Titr" pitchFamily="2" charset="-78"/>
              </a:rPr>
              <a:t>پایان</a:t>
            </a:r>
          </a:p>
          <a:p>
            <a:pPr algn="ctr">
              <a:buNone/>
            </a:pPr>
            <a:endParaRPr lang="fa-IR" sz="3200" dirty="0">
              <a:solidFill>
                <a:srgbClr val="7030A0"/>
              </a:solidFill>
              <a:cs typeface="B Titr" pitchFamily="2" charset="-78"/>
            </a:endParaRPr>
          </a:p>
          <a:p>
            <a:pPr algn="ctr">
              <a:buNone/>
            </a:pPr>
            <a:r>
              <a:rPr lang="fa-IR" sz="3200" dirty="0">
                <a:solidFill>
                  <a:srgbClr val="7030A0"/>
                </a:solidFill>
                <a:cs typeface="B Titr" pitchFamily="2" charset="-78"/>
              </a:rPr>
              <a:t>با تشکر از حسن توجه شما</a:t>
            </a:r>
          </a:p>
          <a:p>
            <a:pPr lvl="0" algn="just"/>
            <a:endParaRPr lang="en-US" sz="2400" b="0" dirty="0">
              <a:solidFill>
                <a:schemeClr val="tx1"/>
              </a:solidFill>
              <a:cs typeface="B Zar" pitchFamily="2" charset="-78"/>
            </a:endParaRPr>
          </a:p>
          <a:p>
            <a:pPr algn="just"/>
            <a:endParaRPr lang="en-US" sz="2400" b="0" dirty="0">
              <a:solidFill>
                <a:schemeClr val="tx1"/>
              </a:solidFill>
              <a:cs typeface="B Zar" pitchFamily="2" charset="-78"/>
            </a:endParaRPr>
          </a:p>
          <a:p>
            <a:pPr algn="just"/>
            <a:endParaRPr lang="en-US" sz="2400" b="0" dirty="0">
              <a:solidFill>
                <a:schemeClr val="tx1"/>
              </a:solidFill>
              <a:cs typeface="B Zar" pitchFamily="2" charset="-7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219200" y="990600"/>
            <a:ext cx="6400800" cy="2057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http//:iridmo.mefa.ir</a:t>
            </a:r>
            <a:endParaRPr lang="en-US" sz="4000" b="1" i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iridmo@mefa.gov.ir</a:t>
            </a:r>
            <a:endParaRPr kumimoji="0" lang="fa-IR" sz="4000" b="1" i="1" u="none" strike="noStrike" spc="100" normalizeH="0" baseline="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spc="-150" dirty="0">
                <a:cs typeface="B Titr" pitchFamily="2" charset="-78"/>
              </a:rPr>
              <a:t>مرکز مدیریت بدهی ها و داراییهای مالی عمومی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8229600" cy="4724399"/>
          </a:xfrm>
        </p:spPr>
        <p:txBody>
          <a:bodyPr/>
          <a:lstStyle/>
          <a:p>
            <a:pPr lvl="0" algn="ctr">
              <a:buNone/>
            </a:pPr>
            <a:endParaRPr lang="fa-I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lvl="0" algn="ctr">
              <a:buNone/>
            </a:pPr>
            <a:endParaRPr lang="fa-I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lvl="0" algn="ctr">
              <a:buNone/>
            </a:pPr>
            <a:r>
              <a:rPr lang="fa-I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بخشنامه های مهم </a:t>
            </a:r>
          </a:p>
          <a:p>
            <a:pPr lvl="0" algn="ctr">
              <a:buNone/>
            </a:pPr>
            <a:r>
              <a:rPr lang="fa-IR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حوزه گزارشگری بدهی ها و مطالبات</a:t>
            </a:r>
          </a:p>
          <a:p>
            <a:pPr lvl="0" algn="ctr">
              <a:buNone/>
            </a:pPr>
            <a:r>
              <a:rPr lang="fa-I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از ابتدا تاکنون</a:t>
            </a:r>
            <a:endParaRPr lang="fa-I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79100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103309"/>
              </p:ext>
            </p:extLst>
          </p:nvPr>
        </p:nvGraphicFramePr>
        <p:xfrm>
          <a:off x="152400" y="990600"/>
          <a:ext cx="8839200" cy="502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77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364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itchFamily="2" charset="-78"/>
                        </a:rPr>
                        <a:t>شماره</a:t>
                      </a:r>
                      <a:r>
                        <a:rPr lang="fa-IR" sz="1600" baseline="0" dirty="0">
                          <a:cs typeface="B Titr" pitchFamily="2" charset="-78"/>
                        </a:rPr>
                        <a:t> بخشنامه</a:t>
                      </a:r>
                      <a:endParaRPr lang="fa-IR" sz="16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itchFamily="2" charset="-78"/>
                        </a:rPr>
                        <a:t>تاریخ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itchFamily="2" charset="-78"/>
                        </a:rPr>
                        <a:t>موضوع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6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Zar" pitchFamily="2" charset="-78"/>
                        </a:rPr>
                        <a:t>57/90058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Zar" pitchFamily="2" charset="-78"/>
                        </a:rPr>
                        <a:t>1394/05/19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اولین بخشنامه پس از ابلاغ قانون رفع موانع تولید رقابت پذیر</a:t>
                      </a: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و </a:t>
                      </a:r>
                      <a:r>
                        <a:rPr lang="fa-IR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ارتقای نظام</a:t>
                      </a: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مالی کشور </a:t>
                      </a:r>
                      <a:r>
                        <a:rPr lang="fa-IR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و آیین نامه اجرایی آن در خصوص</a:t>
                      </a:r>
                      <a:r>
                        <a:rPr lang="fa-IR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چارچوب گزارشگری و زمانبندی ارسال آن</a:t>
                      </a:r>
                      <a:endParaRPr lang="fa-IR" sz="1700" b="1" dirty="0">
                        <a:solidFill>
                          <a:srgbClr val="C00000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799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Zar" pitchFamily="2" charset="-78"/>
                        </a:rPr>
                        <a:t>57/106748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Zar" pitchFamily="2" charset="-78"/>
                        </a:rPr>
                        <a:t>1394/06/10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شرح</a:t>
                      </a: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کامل ترتیبات کلی و </a:t>
                      </a:r>
                      <a:r>
                        <a:rPr lang="fa-IR" sz="1700" b="1" kern="120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راهنمای کامل نحوه تکمیل فرم ها</a:t>
                      </a: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و ارسال گزارش بدهی ها و مطالبات به وزارت امور اقتصادی و دارایی</a:t>
                      </a:r>
                      <a:endParaRPr lang="fa-IR" sz="1700" b="1" dirty="0"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61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57/210786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1394/11/07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لزوم ثبت و گزارش ذیحساب در مورد درج مبالغ بدهی ها در ذخیره هزینه های تحقق یافته در مورد تعهدات فعلی مازاد بر ابلاغ و تخصیص اعتبار واحدهای مربوط با مسئولیت بالاترین مقام  مجازدستگاه اجرایی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44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Zar" pitchFamily="2" charset="-78"/>
                        </a:rPr>
                        <a:t>57/227313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Zar" pitchFamily="2" charset="-78"/>
                        </a:rPr>
                        <a:t>1394/12/15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7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اخذ تاییدیه سازمان حسابرسی </a:t>
                      </a:r>
                      <a:r>
                        <a:rPr lang="fa-IR" sz="17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در مورد جدول بدهی‌ها و مطالبات قطعی شده دولت تا پایان سال 1394 (کلیه دستگاه</a:t>
                      </a: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های اجرایی مشمول)</a:t>
                      </a:r>
                      <a:endParaRPr lang="fa-IR" sz="1700" b="1" dirty="0"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61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Zar" pitchFamily="2" charset="-78"/>
                        </a:rPr>
                        <a:t>57/252844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1394/12/28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بخشنامه مشترک</a:t>
                      </a: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دیوان محاسبات و وزارت امور اقتصادی و دارایی در خصوص الزام به ارسال اطلاعات بدهیها و مطالبات به دیوان محاسبات کشور و ارایه اعلام وصول گزارش به همراه اسناد و مدارک ارایه حساب موضوع ماده (95) قانون محاسبات عمومی کشور</a:t>
                      </a:r>
                      <a:endParaRPr lang="fa-IR" sz="17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63563"/>
          </a:xfrm>
        </p:spPr>
        <p:txBody>
          <a:bodyPr/>
          <a:lstStyle/>
          <a:p>
            <a:pPr rtl="1"/>
            <a:r>
              <a:rPr lang="ar-SA" sz="2400" dirty="0">
                <a:cs typeface="B Titr" pitchFamily="2" charset="-78"/>
              </a:rPr>
              <a:t>اقدامات انجام شده</a:t>
            </a:r>
            <a:r>
              <a:rPr lang="fa-IR" sz="2400" dirty="0">
                <a:cs typeface="B Titr" pitchFamily="2" charset="-78"/>
              </a:rPr>
              <a:t> در اداره کل </a:t>
            </a:r>
            <a:r>
              <a:rPr lang="fa-IR" sz="2400" spc="-150" dirty="0">
                <a:cs typeface="B Titr" pitchFamily="2" charset="-78"/>
              </a:rPr>
              <a:t>مدیریت بدهی ها و تعهدات عمومی دولت</a:t>
            </a:r>
            <a:endParaRPr lang="en-US" sz="24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0201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Zar" pitchFamily="2" charset="-78"/>
              </a:rPr>
              <a:t>بخشنامه های ابلاغ شده مرتبط گزارشگری بدهی ها و مطالبات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859936"/>
              </p:ext>
            </p:extLst>
          </p:nvPr>
        </p:nvGraphicFramePr>
        <p:xfrm>
          <a:off x="381000" y="914400"/>
          <a:ext cx="8458200" cy="4648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3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741">
                <a:tc>
                  <a:txBody>
                    <a:bodyPr/>
                    <a:lstStyle/>
                    <a:p>
                      <a:pPr rtl="1"/>
                      <a:r>
                        <a:rPr lang="fa-IR" sz="1600" dirty="0">
                          <a:cs typeface="B Titr" pitchFamily="2" charset="-78"/>
                        </a:rPr>
                        <a:t>شماره</a:t>
                      </a:r>
                      <a:r>
                        <a:rPr lang="fa-IR" sz="1600" baseline="0" dirty="0">
                          <a:cs typeface="B Titr" pitchFamily="2" charset="-78"/>
                        </a:rPr>
                        <a:t> بخشنامه</a:t>
                      </a:r>
                      <a:endParaRPr lang="fa-IR" sz="16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>
                          <a:cs typeface="B Titr" pitchFamily="2" charset="-78"/>
                        </a:rPr>
                        <a:t>تاریخ بخشنامه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itchFamily="2" charset="-78"/>
                        </a:rPr>
                        <a:t>موضوع بخشنامه و نکات مهم آن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64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Zar" pitchFamily="2" charset="-78"/>
                        </a:rPr>
                        <a:t>57/5419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b="1" dirty="0">
                          <a:cs typeface="B Zar" pitchFamily="2" charset="-78"/>
                        </a:rPr>
                        <a:t>1395/01/21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700" b="1" dirty="0">
                          <a:cs typeface="B Zar" pitchFamily="2" charset="-78"/>
                        </a:rPr>
                        <a:t>اقدامات</a:t>
                      </a:r>
                      <a:r>
                        <a:rPr lang="fa-IR" sz="1700" b="1" baseline="0" dirty="0">
                          <a:cs typeface="B Zar" pitchFamily="2" charset="-78"/>
                        </a:rPr>
                        <a:t> لازم به منظور آموزش نحوه ثبت و ارسال الکترونیکی اطلاعات در سامانه سماد و معرفی نماینده</a:t>
                      </a:r>
                      <a:endParaRPr lang="fa-IR" sz="1700" b="1" dirty="0"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6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Zar" pitchFamily="2" charset="-78"/>
                        </a:rPr>
                        <a:t>57/35622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Zar" pitchFamily="2" charset="-78"/>
                        </a:rPr>
                        <a:t>1395/03/03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700" b="1" dirty="0">
                          <a:cs typeface="B Zar" pitchFamily="2" charset="-78"/>
                        </a:rPr>
                        <a:t>نحوه انتقال</a:t>
                      </a:r>
                      <a:r>
                        <a:rPr lang="fa-IR" sz="1700" b="1" baseline="0" dirty="0">
                          <a:cs typeface="B Zar" pitchFamily="2" charset="-78"/>
                        </a:rPr>
                        <a:t>  و ارسال اطلاعات بدهی ها و مطالبات اسفند ماه 1394- نهایی 1394 و ماهانه سال 1395 تا قبل از بستن حساب سال 1395</a:t>
                      </a:r>
                      <a:endParaRPr lang="fa-IR" sz="1700" b="1" dirty="0"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Zar" pitchFamily="2" charset="-78"/>
                        </a:rPr>
                        <a:t>57/227313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cs typeface="B Zar" pitchFamily="2" charset="-78"/>
                        </a:rPr>
                        <a:t>1394/12/15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ضرورت اخذ تاییدیه سازمان حسابرسی در مورد جدول سال</a:t>
                      </a:r>
                      <a:r>
                        <a:rPr lang="fa-IR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1394</a:t>
                      </a:r>
                      <a:r>
                        <a:rPr lang="fa-I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بدهی‌ها و مطالبات (کلیه دستگاه</a:t>
                      </a:r>
                      <a:r>
                        <a:rPr lang="fa-IR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های اجرایی )</a:t>
                      </a:r>
                      <a:endParaRPr lang="fa-IR" sz="1800" b="1" dirty="0"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5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Zar" pitchFamily="2" charset="-78"/>
                        </a:rPr>
                        <a:t>57/7207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Zar" pitchFamily="2" charset="-78"/>
                        </a:rPr>
                        <a:t>1395/01/23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شرح</a:t>
                      </a:r>
                      <a:r>
                        <a:rPr lang="fa-IR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 کامل ترتیبات کلی و  نحوه تهیه وارسال گزارش بدهی ها و مطالبات به وزارت امور اقتصادی و دارایی (</a:t>
                      </a:r>
                      <a:r>
                        <a:rPr lang="fa-I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کلیه شرکتهای دولتی</a:t>
                      </a:r>
                      <a:r>
                        <a:rPr lang="fa-IR" sz="18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Zar" pitchFamily="2" charset="-78"/>
                        </a:rPr>
                        <a:t>) و درج در چک لیست رسیدگی سازمان حسابرسی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838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Zar" pitchFamily="2" charset="-78"/>
              </a:rPr>
              <a:t>بخشنامه های ابلاغ شده مرتبط گزارشگری بدهی ها و مطالبات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93670"/>
              </p:ext>
            </p:extLst>
          </p:nvPr>
        </p:nvGraphicFramePr>
        <p:xfrm>
          <a:off x="381000" y="914400"/>
          <a:ext cx="8458200" cy="481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3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0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741">
                <a:tc>
                  <a:txBody>
                    <a:bodyPr/>
                    <a:lstStyle/>
                    <a:p>
                      <a:pPr rtl="1"/>
                      <a:r>
                        <a:rPr lang="fa-IR" sz="1600" dirty="0">
                          <a:cs typeface="B Titr" pitchFamily="2" charset="-78"/>
                        </a:rPr>
                        <a:t>شماره</a:t>
                      </a:r>
                      <a:r>
                        <a:rPr lang="fa-IR" sz="1600" baseline="0" dirty="0">
                          <a:cs typeface="B Titr" pitchFamily="2" charset="-78"/>
                        </a:rPr>
                        <a:t> بخشنامه</a:t>
                      </a:r>
                      <a:endParaRPr lang="fa-IR" sz="16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>
                          <a:cs typeface="B Titr" pitchFamily="2" charset="-78"/>
                        </a:rPr>
                        <a:t>تاریخ بخشنامه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itchFamily="2" charset="-78"/>
                        </a:rPr>
                        <a:t>موضوع بخشنامه و نکات مهم آن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64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57/32572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1399/03/19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fa-IR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تعیین مرجع رسید گی و تائید بدهیهای موضوع بند و تبصره 5 قانون بودجه 1399و موضوع بند پ ماده 1 قانون رفع موانع تولید رقابت پذیر</a:t>
                      </a: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و</a:t>
                      </a:r>
                      <a:r>
                        <a:rPr lang="fa-IR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ارتقای نظام مالی کشور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6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57/128191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1400/08/18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700" b="1" dirty="0">
                          <a:cs typeface="B Zar" pitchFamily="2" charset="-78"/>
                        </a:rPr>
                        <a:t>ثبت نام</a:t>
                      </a:r>
                      <a:r>
                        <a:rPr lang="fa-IR" sz="1700" b="1" baseline="0" dirty="0">
                          <a:cs typeface="B Zar" pitchFamily="2" charset="-78"/>
                        </a:rPr>
                        <a:t> در سامانه سماد نو و ارسال اطلاعات </a:t>
                      </a: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بصورت پایلوت در سامانه یکپارچه مدیریت بدهی‌ها و اوراق بازار پول و سرمایه (سماد نو)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57/4527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1401/01/16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الزام ارسال اطلاعات فـصلی و ســالانه بصورت الکترونیکی صـرفاً از طریق سامانه سـماد نو .</a:t>
                      </a:r>
                    </a:p>
                    <a:p>
                      <a:pPr algn="just" rtl="1"/>
                      <a:r>
                        <a:rPr lang="fa-I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(طریق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URL</a:t>
                      </a:r>
                      <a:r>
                        <a:rPr lang="fa-IR" sz="3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 </a:t>
                      </a:r>
                      <a:r>
                        <a:rPr lang="fa-I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به نشانی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http://samad.mefa.ir:7003/EcoPortal </a:t>
                      </a:r>
                      <a:r>
                        <a:rPr lang="fa-IR" sz="1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56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Zar" pitchFamily="2" charset="-78"/>
                        </a:rPr>
                        <a:t>57/58513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Zar" pitchFamily="2" charset="-78"/>
                        </a:rPr>
                        <a:t>1402/04/05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7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itchFamily="2" charset="-78"/>
                        </a:rPr>
                        <a:t>اجرای حکم بند (پ) ماده یک قانون رفع موانع تولید رقابت پذیر و ارتقای نظام مالی کشور ( دستورالعمل مشترک تعیین مرجع رسیدگی و تایید بدهیها و مطالبات موضوع حکم بند (م) تبصره 5 ماده واحده قانون بوجه 1402 .</a:t>
                      </a:r>
                      <a:endParaRPr lang="en-US" sz="17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3306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itchFamily="2" charset="-78"/>
              </a:rPr>
              <a:t>بخشنامه گزارشگری بدهی ها و مطالبات</a:t>
            </a:r>
            <a:endParaRPr lang="en-US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8991599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320304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chemeClr val="tx1"/>
                </a:solidFill>
                <a:cs typeface="B Titr" pitchFamily="2" charset="-78"/>
              </a:rPr>
              <a:t>بخشنامه گزارشگری بدهی ها و مطالبات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96972" cy="56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21185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91400" cy="990600"/>
          </a:xfrm>
        </p:spPr>
        <p:txBody>
          <a:bodyPr/>
          <a:lstStyle/>
          <a:p>
            <a:r>
              <a:rPr lang="fa-IR" sz="2000" kern="1200" dirty="0">
                <a:solidFill>
                  <a:schemeClr val="dk1"/>
                </a:solidFill>
                <a:cs typeface="B Zar" pitchFamily="2" charset="-78"/>
              </a:rPr>
              <a:t>الزام ارسال اطلاعات فـصلی و ســالانه بصورت الکترونیکی صـرفاً از طریق سامانه سـماد نو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19200"/>
            <a:ext cx="6661657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824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sample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5963</TotalTime>
  <Words>1188</Words>
  <Application>Microsoft Office PowerPoint</Application>
  <PresentationFormat>نمایش روی صفحه (4:3)</PresentationFormat>
  <Paragraphs>135</Paragraphs>
  <Slides>22</Slides>
  <Notes>4</Notes>
  <HiddenSlides>0</HiddenSlides>
  <MMClips>0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22</vt:i4>
      </vt:variant>
    </vt:vector>
  </HeadingPairs>
  <TitlesOfParts>
    <vt:vector size="23" baseType="lpstr">
      <vt:lpstr>sample</vt:lpstr>
      <vt:lpstr>گزارشگری بدهی ها و مطالبات عمومی</vt:lpstr>
      <vt:lpstr>مدیریت بدهی ها و مطالبات عمومی</vt:lpstr>
      <vt:lpstr>مرکز مدیریت بدهی ها و داراییهای مالی عمومی</vt:lpstr>
      <vt:lpstr>اقدامات انجام شده در اداره کل مدیریت بدهی ها و تعهدات عمومی دولت</vt:lpstr>
      <vt:lpstr>بخشنامه های ابلاغ شده مرتبط گزارشگری بدهی ها و مطالبات</vt:lpstr>
      <vt:lpstr>بخشنامه های ابلاغ شده مرتبط گزارشگری بدهی ها و مطالبات</vt:lpstr>
      <vt:lpstr>بخشنامه گزارشگری بدهی ها و مطالبات</vt:lpstr>
      <vt:lpstr>بخشنامه گزارشگری بدهی ها و مطالبات</vt:lpstr>
      <vt:lpstr>الزام ارسال اطلاعات فـصلی و ســالانه بصورت الکترونیکی صـرفاً از طریق سامانه سـماد نو </vt:lpstr>
      <vt:lpstr>الزام ارسال اطلاعات فـصلی و ســالانه بصورت الکترونیکی صـرفاً از طریق سامانه سـماد نو </vt:lpstr>
      <vt:lpstr>الزام ارسال اطلاعات فـصلی و ســالانه بصورت الکترونیکی صـرفاً از طریق سامانه سـماد نو </vt:lpstr>
      <vt:lpstr>اجرای حکم بند (پ) ماده یک قانون رفع موانع تولید رقابت پذیر و ارتقای نظام مالی کشور ( دستورالعمل مشترک تعیین مرجع رسیدگی و تایید بدهیها و مطالبات موضوع حکم بند (م) تبصره 5 ماده واحده قانون بوجه 1402 .</vt:lpstr>
      <vt:lpstr>اجرای حکم بند (پ) ماده یک قانون رفع موانع تولید رقابت پذیر و ارتقای نظام مالی کشور ( دستورالعمل مشترک تعیین مرجع رسیدگی و تایید بدهیها و مطالبات موضوع حکم بند (م) تبصره 5 ماده واحده قانون بوجه 1402 .</vt:lpstr>
      <vt:lpstr>اجرای حکم بند (پ) ماده یک قانون رفع موانع تولید رقابت پذیر و ارتقای نظام مالی کشور ( دستورالعمل مشترک تعیین مرجع رسیدگی و تایید بدهیها و مطالبات موضوع حکم بند (م) تبصره 5 ماده واحده قانون بوجه 1402 .</vt:lpstr>
      <vt:lpstr>ماده  8 قانون برنامه ششم توسعه </vt:lpstr>
      <vt:lpstr>ارائه PowerPoint</vt:lpstr>
      <vt:lpstr>ارائه PowerPoint</vt:lpstr>
      <vt:lpstr>ارائه PowerPoint</vt:lpstr>
      <vt:lpstr>سطوح گزارشگری بخش عمومی</vt:lpstr>
      <vt:lpstr>جداول کلان بدهی(مطالبه) دولت و شرکتهای دولتی</vt:lpstr>
      <vt:lpstr>جداول کلان بدهی(مطالبه) دولت و شرکتهای دولتی</vt:lpstr>
      <vt:lpstr>ارائه PowerPoint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kheiri.1400.h@gmail.com</cp:lastModifiedBy>
  <cp:revision>724</cp:revision>
  <dcterms:created xsi:type="dcterms:W3CDTF">2004-08-26T06:30:40Z</dcterms:created>
  <dcterms:modified xsi:type="dcterms:W3CDTF">2023-07-24T06:50:41Z</dcterms:modified>
</cp:coreProperties>
</file>